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3" r:id="rId1"/>
    <p:sldMasterId id="2147483775" r:id="rId2"/>
    <p:sldMasterId id="2147483787" r:id="rId3"/>
    <p:sldMasterId id="2147483799" r:id="rId4"/>
    <p:sldMasterId id="2147483817" r:id="rId5"/>
    <p:sldMasterId id="2147483855" r:id="rId6"/>
  </p:sldMasterIdLst>
  <p:notesMasterIdLst>
    <p:notesMasterId r:id="rId15"/>
  </p:notesMasterIdLst>
  <p:handoutMasterIdLst>
    <p:handoutMasterId r:id="rId16"/>
  </p:handoutMasterIdLst>
  <p:sldIdLst>
    <p:sldId id="353" r:id="rId7"/>
    <p:sldId id="364" r:id="rId8"/>
    <p:sldId id="268" r:id="rId9"/>
    <p:sldId id="331" r:id="rId10"/>
    <p:sldId id="365" r:id="rId11"/>
    <p:sldId id="366" r:id="rId12"/>
    <p:sldId id="341" r:id="rId13"/>
    <p:sldId id="34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A60F"/>
    <a:srgbClr val="0117B9"/>
    <a:srgbClr val="C00000"/>
    <a:srgbClr val="FFFFFF"/>
    <a:srgbClr val="FB7400"/>
    <a:srgbClr val="FFFFCC"/>
    <a:srgbClr val="F2750E"/>
    <a:srgbClr val="13B94A"/>
    <a:srgbClr val="9EE660"/>
    <a:srgbClr val="FB1F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86" autoAdjust="0"/>
    <p:restoredTop sz="87067" autoAdjust="0"/>
  </p:normalViewPr>
  <p:slideViewPr>
    <p:cSldViewPr snapToGrid="0">
      <p:cViewPr varScale="1">
        <p:scale>
          <a:sx n="66" d="100"/>
          <a:sy n="66" d="100"/>
        </p:scale>
        <p:origin x="754" y="53"/>
      </p:cViewPr>
      <p:guideLst/>
    </p:cSldViewPr>
  </p:slideViewPr>
  <p:outlineViewPr>
    <p:cViewPr>
      <p:scale>
        <a:sx n="33" d="100"/>
        <a:sy n="33" d="100"/>
      </p:scale>
      <p:origin x="0" y="-70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84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65C5750-FA83-4C52-9D9D-84814A1DCDD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1AF384-8BC7-4321-A48C-15AFA7356D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28B17-C28B-4038-A8DD-B8DECCC40DFB}" type="datetimeFigureOut">
              <a:rPr lang="en-US" smtClean="0">
                <a:latin typeface="Arial" panose="020B0604020202020204" pitchFamily="34" charset="0"/>
              </a:rPr>
              <a:t>12/11/2022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DF7E77-EEF5-4864-AF65-5492189672F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FABDED-8B1C-4C7A-A744-798E00BFEEE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BD280-A6D3-45E5-BDE6-7A9C927C7651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3967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59F76D8-C1C4-407C-B31D-D99041CF5B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Notes Placeholder 9">
            <a:extLst>
              <a:ext uri="{FF2B5EF4-FFF2-40B4-BE49-F238E27FC236}">
                <a16:creationId xmlns:a16="http://schemas.microsoft.com/office/drawing/2014/main" id="{8FAE9686-3938-4593-88AA-1C68079C48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BCBA4301-6F8E-49CD-BFD4-5ABE9554B53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A4D9C3-129F-4802-87CA-0F2B37331DC6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BF8B04-BEA6-4FEA-A71D-0BEA5126C23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A2A8717-8700-4F9E-B587-B6A60668A4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Header Placeholder 4">
            <a:extLst>
              <a:ext uri="{FF2B5EF4-FFF2-40B4-BE49-F238E27FC236}">
                <a16:creationId xmlns:a16="http://schemas.microsoft.com/office/drawing/2014/main" id="{0A278BDB-4B72-47ED-9D5B-439ACB0658E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919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7429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Photo by </a:t>
            </a:r>
            <a:r>
              <a:rPr lang="en-US" dirty="0" err="1"/>
              <a:t>PublicDomainPictures</a:t>
            </a:r>
            <a:r>
              <a:rPr lang="en-US" dirty="0"/>
              <a:t> on </a:t>
            </a:r>
            <a:r>
              <a:rPr lang="en-US" dirty="0" err="1"/>
              <a:t>Pixabay</a:t>
            </a:r>
            <a:r>
              <a:rPr lang="en-US" dirty="0"/>
              <a:t>: https://pixabay.com/photos/yuan-rmb-currency-chinese-backside-82936/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F76D8-C1C4-407C-B31D-D99041CF5BB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32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Information source: I lived in Shanghai and Suzhou for six years. I can’t recall ever hearing anyone call local money “renminbi.” Even in shops, it is called </a:t>
            </a:r>
            <a:r>
              <a:rPr lang="en-US" dirty="0" err="1"/>
              <a:t>kuai</a:t>
            </a:r>
            <a:r>
              <a:rPr lang="en-US" dirty="0"/>
              <a:t> or yuan. A cashier might tell me that my purchase costs 185 yuan (</a:t>
            </a:r>
            <a:r>
              <a:rPr lang="en-US" dirty="0" err="1"/>
              <a:t>yoo-ahn</a:t>
            </a:r>
            <a:r>
              <a:rPr lang="en-US" dirty="0"/>
              <a:t>) or 185 </a:t>
            </a:r>
            <a:r>
              <a:rPr lang="en-US" dirty="0" err="1"/>
              <a:t>kuai</a:t>
            </a:r>
            <a:r>
              <a:rPr lang="en-US" dirty="0"/>
              <a:t> (kw-eye).</a:t>
            </a:r>
          </a:p>
          <a:p>
            <a:endParaRPr lang="en-US" dirty="0"/>
          </a:p>
          <a:p>
            <a:r>
              <a:rPr lang="en-US" dirty="0"/>
              <a:t>Photo by </a:t>
            </a:r>
            <a:r>
              <a:rPr lang="en-US" dirty="0" err="1"/>
              <a:t>PublicDomainPictures</a:t>
            </a:r>
            <a:r>
              <a:rPr lang="en-US" dirty="0"/>
              <a:t> on </a:t>
            </a:r>
            <a:r>
              <a:rPr lang="en-US" dirty="0" err="1"/>
              <a:t>Pixabay</a:t>
            </a:r>
            <a:r>
              <a:rPr lang="en-US" dirty="0"/>
              <a:t>: https://pixabay.com/photos/yuan-rmb-currency-chinese-backside-82936/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F76D8-C1C4-407C-B31D-D99041CF5B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110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742950"/>
            <a:ext cx="5486400" cy="36004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by Jing on </a:t>
            </a:r>
            <a:r>
              <a:rPr lang="en-US" dirty="0" err="1"/>
              <a:t>Pixabay</a:t>
            </a:r>
            <a:r>
              <a:rPr lang="en-US" dirty="0"/>
              <a:t>: https://pixabay.com/photos/dumplings-chinese-food-snack-asian-1204814/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F76D8-C1C4-407C-B31D-D99041CF5BB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80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Dumplings are called </a:t>
            </a:r>
            <a:r>
              <a:rPr lang="en-US" dirty="0" err="1"/>
              <a:t>jiao</a:t>
            </a:r>
            <a:r>
              <a:rPr lang="en-US" dirty="0"/>
              <a:t> zi (</a:t>
            </a:r>
            <a:r>
              <a:rPr lang="en-US" dirty="0" err="1"/>
              <a:t>jee-oww-dzuh</a:t>
            </a:r>
            <a:r>
              <a:rPr lang="en-US" dirty="0"/>
              <a:t>), and we can find them everywhere. Convenience stores like 7-11 (which we do have in Shanghai) sell hot, ready-to-eat dumplings, and street food vendors commonly sell them hot-and-ready as well. I’ve never heard of cheese or fruit dumplings here, but my online research says they exist. Maybe I just haven’t seen them. Cheese isn’t used in traditional Chinese food, so that one especially surprises 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</a:t>
            </a:r>
            <a:r>
              <a:rPr lang="es-ES" dirty="0" err="1"/>
              <a:t>By</a:t>
            </a:r>
            <a:r>
              <a:rPr lang="es-ES" dirty="0"/>
              <a:t> Charles </a:t>
            </a:r>
            <a:r>
              <a:rPr lang="es-ES" dirty="0" err="1"/>
              <a:t>Deluvio</a:t>
            </a:r>
            <a:r>
              <a:rPr lang="es-ES" dirty="0"/>
              <a:t> </a:t>
            </a:r>
            <a:r>
              <a:rPr lang="es-ES" dirty="0" err="1"/>
              <a:t>charlesdeluvio</a:t>
            </a:r>
            <a:r>
              <a:rPr lang="es-ES" dirty="0"/>
              <a:t> - https://unsplash.com/photos/D-vDQMTfAAUImageGallery, CC0, https://commons.wikimedia.org/w/index.php?curid=61730339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F76D8-C1C4-407C-B31D-D99041CF5B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545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7429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Photo by </a:t>
            </a:r>
            <a:r>
              <a:rPr lang="en-US" dirty="0" err="1"/>
              <a:t>Hucklebarry</a:t>
            </a:r>
            <a:r>
              <a:rPr lang="en-US" dirty="0"/>
              <a:t> on </a:t>
            </a:r>
            <a:r>
              <a:rPr lang="en-US" dirty="0" err="1"/>
              <a:t>Pixabay</a:t>
            </a:r>
            <a:r>
              <a:rPr lang="en-US" dirty="0"/>
              <a:t>: https://pixabay.com/photos/dice-macro-game-games-roll-die-4249163/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F76D8-C1C4-407C-B31D-D99041CF5B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439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7429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Photo by </a:t>
            </a:r>
            <a:r>
              <a:rPr lang="en-US" dirty="0" err="1"/>
              <a:t>Jumpstory</a:t>
            </a:r>
            <a:r>
              <a:rPr lang="en-US" dirty="0"/>
              <a:t>: http://universe.jumpstory.com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F76D8-C1C4-407C-B31D-D99041CF5BB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477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1629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633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ABF85-33B3-40F1-AAD9-FC4E7FF3F4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D6BAB4-25F9-40DF-B975-843CBD9DB2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FE28AD-9D1F-4EA4-90A8-DAD138363A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A13F9-9992-4D87-BACA-F0E78ECF9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A8071-D452-44A3-94F5-6B29C3887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281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1C4D5-996B-438D-8F2F-7CA3FE8AE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9C828B-8941-41DE-89D9-6908AFDE9A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CA1315-7804-4B3E-87C4-B9D2ECEFC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15186A-E628-4535-AEF9-CC75F1D94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371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06EAC-8B6A-41C9-B238-A47E81381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394488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ABF85-33B3-40F1-AAD9-FC4E7FF3F4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D6BAB4-25F9-40DF-B975-843CBD9DB2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FE28AD-9D1F-4EA4-90A8-DAD138363A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A13F9-9992-4D87-BACA-F0E78ECF9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A8071-D452-44A3-94F5-6B29C3887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228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CC09A-AC42-426E-8915-502DFBB85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E5971-A49A-4FA4-A738-FF43C4714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D3BC2-2E24-409A-A490-2907AC074C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4DD47E-9D02-492F-9829-B03DDE39C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C2B31-289D-4A47-8263-C4C42B580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105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8DEB4-6BD3-4F4D-9BCD-9F25AFE11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B562F-3F50-46BA-8C71-9B8554C5F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2A91B-111A-4472-8F73-4CE1481256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7FDC99-2470-471D-A715-3DE2890F0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2E019-685D-43C5-BCF4-9767AD123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075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799F7-B46D-4978-B3BF-1D65F9B76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42DD5-87EC-4E1C-8184-78BD8BB7D8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92E825-C268-49BA-AD96-3504CF0A5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2E5909-133C-4E0A-B3BA-3456024465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03A87C-00B1-49EF-8F28-5173669D0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39A1FB-4534-4300-9B7E-6BD1AAE28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2073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0C306-4157-4F81-9BF1-0E76D1AB1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320D27-ED2D-4D9B-8E1C-D7D5F3997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DF4CFF-5CAE-4826-84D7-C7B727C36D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8D4C45-5DA7-44C8-AABE-452AD1AD98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D080D7-5A61-45A8-92DE-869BF44CA4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48F933-2DB8-4366-84B9-5A2DC78E06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38C8E3-4B71-452D-BCBF-95B2D8BA5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F59C83-2ECB-4257-A3A6-39709EF28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095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1C4D5-996B-438D-8F2F-7CA3FE8AE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9C828B-8941-41DE-89D9-6908AFDE9A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CA1315-7804-4B3E-87C4-B9D2ECEFC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15186A-E628-4535-AEF9-CC75F1D94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696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1670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5F1B9B-267A-4BCD-9558-C18E37E738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8CD789-6C98-4930-AACB-7B186C52C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DA2BAE-8136-4B8F-8B6A-B7A7B3CC8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1346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36371-0C19-405A-A09E-DA1167E23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1FAC1C-243A-4725-9D16-FA0DFA14E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FB537C-8FEA-437C-9B60-78C0DFC81F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9DC04F-3321-4A49-8981-15273ACC1E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41802-CBB6-4927-AAA3-9E30C421F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8C039A-AD6A-47A9-8F2D-29F7D7AC8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6079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1C5F5-9D9C-40F9-9D21-6DB884B8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79EB7F-9811-4EDF-8DB0-46D074995C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3918A6-77E1-4C0D-BC9B-3014BEBCA2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427968-C3AA-43A4-994A-3B199F7684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C07490-2F9A-49C1-84A7-43DE25577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6DD2F-DF5B-47E0-BC70-21090DD5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2081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17045-CC61-42F9-9808-E28BF7F56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3F18DF-D72E-4107-964A-EFCDACC8E9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F5683-1FB5-44BD-A698-C0105A06D6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29B54-A760-44BF-846C-8337AE8C0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C561F-40F1-443F-950B-88609529D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9516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73D914-4DC1-4CF5-A675-1D9802CA0A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FBB355-4C10-4171-B3D7-99B54B1726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1B4F7-7F91-4447-B68C-B87C5D82A5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692479-B642-4A5C-99C9-3C76F8BA8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8AE4F-EEC8-4634-9139-4943DB88B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7074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7653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CC09A-AC42-426E-8915-502DFBB85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5226" y="365125"/>
            <a:ext cx="7423689" cy="1325563"/>
          </a:xfrm>
          <a:prstGeom prst="rect">
            <a:avLst/>
          </a:prstGeom>
        </p:spPr>
        <p:txBody>
          <a:bodyPr/>
          <a:lstStyle>
            <a:lvl1pPr algn="ctr">
              <a:defRPr sz="4400">
                <a:solidFill>
                  <a:srgbClr val="FFFF00"/>
                </a:solidFill>
                <a:latin typeface="KG Blank Space Soli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E5971-A49A-4FA4-A738-FF43C4714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7396" y="1825625"/>
            <a:ext cx="6137329" cy="4351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>
                <a:solidFill>
                  <a:srgbClr val="FFFFCC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3200" b="1">
                <a:solidFill>
                  <a:srgbClr val="FFFFCC"/>
                </a:solidFill>
                <a:latin typeface="Arial" panose="020B0604020202020204" pitchFamily="34" charset="0"/>
              </a:defRPr>
            </a:lvl2pPr>
            <a:lvl3pPr marL="914400" indent="0">
              <a:buNone/>
              <a:defRPr sz="3200" b="1">
                <a:solidFill>
                  <a:srgbClr val="FFFFCC"/>
                </a:solidFill>
                <a:latin typeface="Arial" panose="020B0604020202020204" pitchFamily="34" charset="0"/>
              </a:defRPr>
            </a:lvl3pPr>
            <a:lvl4pPr marL="1371600" indent="0">
              <a:buNone/>
              <a:defRPr sz="3200" b="1">
                <a:solidFill>
                  <a:srgbClr val="FFFFCC"/>
                </a:solidFill>
                <a:latin typeface="Arial" panose="020B0604020202020204" pitchFamily="34" charset="0"/>
              </a:defRPr>
            </a:lvl4pPr>
            <a:lvl5pPr marL="1828800" indent="0">
              <a:buNone/>
              <a:defRPr sz="3200" b="1">
                <a:solidFill>
                  <a:srgbClr val="FFFFCC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D3BC2-2E24-409A-A490-2907AC074C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4DD47E-9D02-492F-9829-B03DDE39C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C2B31-289D-4A47-8263-C4C42B580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5906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8DEB4-6BD3-4F4D-9BCD-9F25AFE11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B562F-3F50-46BA-8C71-9B8554C5F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2A91B-111A-4472-8F73-4CE1481256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7FDC99-2470-471D-A715-3DE2890F0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2E019-685D-43C5-BCF4-9767AD123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2332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799F7-B46D-4978-B3BF-1D65F9B76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42DD5-87EC-4E1C-8184-78BD8BB7D8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92E825-C268-49BA-AD96-3504CF0A5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2E5909-133C-4E0A-B3BA-3456024465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03A87C-00B1-49EF-8F28-5173669D0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39A1FB-4534-4300-9B7E-6BD1AAE28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0125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0C306-4157-4F81-9BF1-0E76D1AB1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320D27-ED2D-4D9B-8E1C-D7D5F3997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DF4CFF-5CAE-4826-84D7-C7B727C36D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8D4C45-5DA7-44C8-AABE-452AD1AD98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D080D7-5A61-45A8-92DE-869BF44CA4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48F933-2DB8-4366-84B9-5A2DC78E06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38C8E3-4B71-452D-BCBF-95B2D8BA5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F59C83-2ECB-4257-A3A6-39709EF28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794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7233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1C4D5-996B-438D-8F2F-7CA3FE8AE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9C828B-8941-41DE-89D9-6908AFDE9A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CA1315-7804-4B3E-87C4-B9D2ECEFC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15186A-E628-4535-AEF9-CC75F1D94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7858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5F1B9B-267A-4BCD-9558-C18E37E738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8CD789-6C98-4930-AACB-7B186C52C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DA2BAE-8136-4B8F-8B6A-B7A7B3CC8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5058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36371-0C19-405A-A09E-DA1167E23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1FAC1C-243A-4725-9D16-FA0DFA14E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FB537C-8FEA-437C-9B60-78C0DFC81F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9DC04F-3321-4A49-8981-15273ACC1E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41802-CBB6-4927-AAA3-9E30C421F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8C039A-AD6A-47A9-8F2D-29F7D7AC8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7414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1C5F5-9D9C-40F9-9D21-6DB884B8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79EB7F-9811-4EDF-8DB0-46D074995C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3918A6-77E1-4C0D-BC9B-3014BEBCA2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427968-C3AA-43A4-994A-3B199F7684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C07490-2F9A-49C1-84A7-43DE25577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6DD2F-DF5B-47E0-BC70-21090DD5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6995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17045-CC61-42F9-9808-E28BF7F56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3F18DF-D72E-4107-964A-EFCDACC8E9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F5683-1FB5-44BD-A698-C0105A06D6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29B54-A760-44BF-846C-8337AE8C0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C561F-40F1-443F-950B-88609529D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5404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73D914-4DC1-4CF5-A675-1D9802CA0A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FBB355-4C10-4171-B3D7-99B54B1726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1B4F7-7F91-4447-B68C-B87C5D82A5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692479-B642-4A5C-99C9-3C76F8BA8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8AE4F-EEC8-4634-9139-4943DB88B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3366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892C8-E0F2-48C6-B327-C01F832FC5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601DE5-1594-4F5B-AA1A-0DB62A2DD3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1658B7-039B-4F19-9CAC-27B7D1CA5E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5A73AC-6315-496D-8E87-CB88F5887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5D16A3-9084-4F0C-95B3-4077C61ED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3591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431D3-4DE9-46D6-92C9-9E6151AC6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2CE95-F956-4E72-8EA2-5180E2654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88E3B-21DD-40FE-8CCE-0EF9193F85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751BB-9796-4EB6-9C5E-C387D32FF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0168D-17F7-47E7-BCD7-1AF76914A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1466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068FF-3EB5-4895-B503-19E2C84F3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6EAAAA-EF72-4EF3-AF0C-77A91A0EE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9404B-A524-49EE-BAFF-6EC784F29B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D7E393-07F2-4D0C-BC95-28653BD16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CB326F-33C2-48A7-B8E4-4B5E19710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4999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9AC30-80D8-435E-9543-454CCE202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C720B-E9CD-41DC-A1B4-038A25DBA6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924718-E841-47E7-B535-3095A79132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F14A91-B13B-4C4C-9ECB-80ECA71490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67B406-757B-466E-A4F5-6DF3AC8AB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AD18BD-27B0-4614-BACA-981174765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973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84182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293AA-0556-4673-B207-E9CC3CF04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98F9D-0EA9-4B3D-8F63-49D56B635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00EA3B-9A10-4790-8F17-3E799F5CFF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E864C0-F235-479E-9916-C511EB425F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3142F3-E82F-4490-9820-C18F59F143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93889E-4E18-43F7-A1DE-4D0D417F71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91EA0C-B40F-426A-86EF-BE1B8CAFB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FD576F-6337-49A8-8A73-FE3B4EE86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0631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53AD7-C536-4067-85FA-0B29B4AA2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273206-2089-4016-A2E6-EB675319FD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2A7A6C-64E2-433E-BF24-A5C9FB104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6BD25F-C5C8-427C-852E-AD74EB129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8895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B0871B-728E-4E84-B41A-E9357E9CA6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D8EA88-823F-4A68-A4B2-17041233D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1D2CA-309B-4807-84F3-1548D25F7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9388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E6D14-3373-402D-9876-A14AAD908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95A21-0BED-449D-8B31-DFAA8062C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8D8479-1F26-4B73-BC60-056D6EE22C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78B563-5DF2-4A6D-B486-6F8B03912E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01B99F-6002-4A22-A2FB-4D9E3FFB4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E1D6C-F1C4-4860-AF9D-B49B75327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4724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2B180-DD19-4863-9044-A711B83E7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97AC8D-4061-48A3-B5D3-4547FD78DD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54BD3D-40FF-4DA7-969F-BBA87C1D3B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B579B6-13E6-425F-A3D3-74291A894F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22F847-C44F-4E4A-92D8-4D63F8838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93679C-665F-491E-9371-A919A02D6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8542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B5CE0-9F59-49F4-9674-D1AEE0EAC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278B0E-564B-4A56-AFCE-567A17B3DB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9B1A6-8DA1-4F8B-8E0C-76F7F5B5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1A9D9D-4889-46BF-9B80-939803FB5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8DE264-6EC7-4524-BA6D-B568965C0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6788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FF7237-AEAE-4F01-B863-17334B73BD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F03FDA-85CD-40B0-BDAD-B343F6EF32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0D936A-1753-4E90-B472-0C5BAC8CFF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ECC7B-0001-4CCB-BD5F-05526B970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C0109-0CC4-49C5-B162-E752B5EBB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3602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42287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2163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1095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4083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13164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1494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95977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275627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15301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1869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5415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94830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ABF85-33B3-40F1-AAD9-FC4E7FF3F4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D6BAB4-25F9-40DF-B975-843CBD9DB2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FE28AD-9D1F-4EA4-90A8-DAD138363A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A13F9-9992-4D87-BACA-F0E78ECF9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A8071-D452-44A3-94F5-6B29C3887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58075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1C4D5-996B-438D-8F2F-7CA3FE8AE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9C828B-8941-41DE-89D9-6908AFDE9A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BBB6298-AEEC-4311-AB44-0A38A93361F3}" type="datetimeFigureOut">
              <a:rPr lang="en-US" smtClean="0"/>
              <a:pPr/>
              <a:t>12/11/2022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CA1315-7804-4B3E-87C4-B9D2ECEFC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15186A-E628-4535-AEF9-CC75F1D94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1E3AA3F-CEB8-4E52-BAB4-354C4CDDD4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965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37666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06EAC-8B6A-41C9-B238-A47E81381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569301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892C8-E0F2-48C6-B327-C01F832FC5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601DE5-1594-4F5B-AA1A-0DB62A2DD3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1658B7-039B-4F19-9CAC-27B7D1CA5E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5A73AC-6315-496D-8E87-CB88F5887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5D16A3-9084-4F0C-95B3-4077C61ED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0931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431D3-4DE9-46D6-92C9-9E6151AC6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2CE95-F956-4E72-8EA2-5180E2654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88E3B-21DD-40FE-8CCE-0EF9193F85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751BB-9796-4EB6-9C5E-C387D32FF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0168D-17F7-47E7-BCD7-1AF76914A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26211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068FF-3EB5-4895-B503-19E2C84F3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6EAAAA-EF72-4EF3-AF0C-77A91A0EE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9404B-A524-49EE-BAFF-6EC784F29B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D7E393-07F2-4D0C-BC95-28653BD16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CB326F-33C2-48A7-B8E4-4B5E19710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76253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9AC30-80D8-435E-9543-454CCE202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C720B-E9CD-41DC-A1B4-038A25DBA6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924718-E841-47E7-B535-3095A79132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F14A91-B13B-4C4C-9ECB-80ECA71490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67B406-757B-466E-A4F5-6DF3AC8AB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AD18BD-27B0-4614-BACA-981174765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0256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293AA-0556-4673-B207-E9CC3CF04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98F9D-0EA9-4B3D-8F63-49D56B635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00EA3B-9A10-4790-8F17-3E799F5CFF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E864C0-F235-479E-9916-C511EB425F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3142F3-E82F-4490-9820-C18F59F143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93889E-4E18-43F7-A1DE-4D0D417F71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91EA0C-B40F-426A-86EF-BE1B8CAFB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FD576F-6337-49A8-8A73-FE3B4EE86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86854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53AD7-C536-4067-85FA-0B29B4AA2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273206-2089-4016-A2E6-EB675319FD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2A7A6C-64E2-433E-BF24-A5C9FB104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6BD25F-C5C8-427C-852E-AD74EB129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86217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B0871B-728E-4E84-B41A-E9357E9CA6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D8EA88-823F-4A68-A4B2-17041233D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1D2CA-309B-4807-84F3-1548D25F7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50754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E6D14-3373-402D-9876-A14AAD908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95A21-0BED-449D-8B31-DFAA8062C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8D8479-1F26-4B73-BC60-056D6EE22C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78B563-5DF2-4A6D-B486-6F8B03912E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01B99F-6002-4A22-A2FB-4D9E3FFB4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E1D6C-F1C4-4860-AF9D-B49B75327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4035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2B180-DD19-4863-9044-A711B83E7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97AC8D-4061-48A3-B5D3-4547FD78DD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54BD3D-40FF-4DA7-969F-BBA87C1D3B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B579B6-13E6-425F-A3D3-74291A894F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22F847-C44F-4E4A-92D8-4D63F8838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93679C-665F-491E-9371-A919A02D6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23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854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B5CE0-9F59-49F4-9674-D1AEE0EAC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278B0E-564B-4A56-AFCE-567A17B3DB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9B1A6-8DA1-4F8B-8E0C-76F7F5B5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1A9D9D-4889-46BF-9B80-939803FB5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8DE264-6EC7-4524-BA6D-B568965C0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4813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FF7237-AEAE-4F01-B863-17334B73BD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F03FDA-85CD-40B0-BDAD-B343F6EF32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0D936A-1753-4E90-B472-0C5BAC8CFF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E35FC8-1E78-4024-9000-4E72C3A32B71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ECC7B-0001-4CCB-BD5F-05526B970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C0109-0CC4-49C5-B162-E752B5EBB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D4EE40-E7A0-4B23-AEFF-44181FF51D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31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78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297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D557EBC-00BF-4FBA-8F2D-58915EAA13D7}"/>
              </a:ext>
            </a:extLst>
          </p:cNvPr>
          <p:cNvSpPr/>
          <p:nvPr userDrawn="1"/>
        </p:nvSpPr>
        <p:spPr>
          <a:xfrm>
            <a:off x="157367" y="172005"/>
            <a:ext cx="11870575" cy="649110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42B043-66F9-4EE6-9DDE-226769DE9FDE}"/>
              </a:ext>
            </a:extLst>
          </p:cNvPr>
          <p:cNvSpPr txBox="1"/>
          <p:nvPr userDrawn="1"/>
        </p:nvSpPr>
        <p:spPr>
          <a:xfrm>
            <a:off x="10954327" y="6657945"/>
            <a:ext cx="123767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solidFill>
                  <a:schemeClr val="bg1"/>
                </a:solidFill>
                <a:latin typeface="Arial" panose="020B0604020202020204" pitchFamily="34" charset="0"/>
              </a:rPr>
              <a:t>©2021 </a:t>
            </a:r>
            <a:r>
              <a:rPr lang="en-US" sz="700" dirty="0" err="1">
                <a:solidFill>
                  <a:schemeClr val="bg1"/>
                </a:solidFill>
                <a:latin typeface="Arial" panose="020B0604020202020204" pitchFamily="34" charset="0"/>
              </a:rPr>
              <a:t>MrsReaderPants</a:t>
            </a:r>
            <a:endParaRPr lang="en-US" sz="7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F6E3F4-65B0-4B14-9E51-23EBEC3EFA31}"/>
              </a:ext>
            </a:extLst>
          </p:cNvPr>
          <p:cNvSpPr txBox="1"/>
          <p:nvPr userDrawn="1"/>
        </p:nvSpPr>
        <p:spPr>
          <a:xfrm>
            <a:off x="0" y="6657945"/>
            <a:ext cx="21058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700" dirty="0">
                <a:solidFill>
                  <a:schemeClr val="bg1"/>
                </a:solidFill>
                <a:latin typeface="Arial" panose="020B0604020202020204" pitchFamily="34" charset="0"/>
              </a:rPr>
              <a:t>Chinese New Year Trivia Game  Demo</a:t>
            </a:r>
          </a:p>
        </p:txBody>
      </p:sp>
    </p:spTree>
    <p:extLst>
      <p:ext uri="{BB962C8B-B14F-4D97-AF65-F5344CB8AC3E}">
        <p14:creationId xmlns:p14="http://schemas.microsoft.com/office/powerpoint/2010/main" val="2934128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813" r:id="rId11"/>
    <p:sldLayoutId id="2147483814" r:id="rId12"/>
    <p:sldLayoutId id="214748381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760FAE0-F00B-47D0-ABED-14966FB903A2}"/>
              </a:ext>
            </a:extLst>
          </p:cNvPr>
          <p:cNvSpPr/>
          <p:nvPr userDrawn="1"/>
        </p:nvSpPr>
        <p:spPr>
          <a:xfrm>
            <a:off x="197556" y="166512"/>
            <a:ext cx="11796888" cy="646616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DF81BB-27DE-44A2-BBB7-CC2390B24FA4}"/>
              </a:ext>
            </a:extLst>
          </p:cNvPr>
          <p:cNvSpPr txBox="1"/>
          <p:nvPr userDrawn="1"/>
        </p:nvSpPr>
        <p:spPr>
          <a:xfrm>
            <a:off x="11018281" y="6655257"/>
            <a:ext cx="117371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</a:rPr>
              <a:t>©2021 </a:t>
            </a:r>
            <a:r>
              <a:rPr lang="en-US" sz="700" dirty="0" err="1">
                <a:latin typeface="Arial" panose="020B0604020202020204" pitchFamily="34" charset="0"/>
              </a:rPr>
              <a:t>MrsReaderPants</a:t>
            </a:r>
            <a:endParaRPr lang="en-US" sz="700" dirty="0">
              <a:latin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1FE997-5978-4E6F-BE1D-B04BE6760523}"/>
              </a:ext>
            </a:extLst>
          </p:cNvPr>
          <p:cNvSpPr txBox="1"/>
          <p:nvPr userDrawn="1"/>
        </p:nvSpPr>
        <p:spPr>
          <a:xfrm>
            <a:off x="11018281" y="6655257"/>
            <a:ext cx="117371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</a:rPr>
              <a:t>©2021 </a:t>
            </a:r>
            <a:r>
              <a:rPr lang="en-US" sz="700" dirty="0" err="1">
                <a:latin typeface="Arial" panose="020B0604020202020204" pitchFamily="34" charset="0"/>
              </a:rPr>
              <a:t>MrsReaderPants</a:t>
            </a:r>
            <a:endParaRPr lang="en-US" sz="700" dirty="0"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9494DD-E925-4D57-BF0C-1A2A57BBF97A}"/>
              </a:ext>
            </a:extLst>
          </p:cNvPr>
          <p:cNvSpPr txBox="1"/>
          <p:nvPr userDrawn="1"/>
        </p:nvSpPr>
        <p:spPr>
          <a:xfrm>
            <a:off x="-9236" y="6655256"/>
            <a:ext cx="144462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</a:rPr>
              <a:t>Chinese New Year Trivia Game</a:t>
            </a:r>
          </a:p>
        </p:txBody>
      </p:sp>
      <p:sp>
        <p:nvSpPr>
          <p:cNvPr id="15" name="Action Button: Blank 14">
            <a:hlinkClick r:id="rId13" action="ppaction://hlinksldjump" highlightClick="1"/>
            <a:extLst>
              <a:ext uri="{FF2B5EF4-FFF2-40B4-BE49-F238E27FC236}">
                <a16:creationId xmlns:a16="http://schemas.microsoft.com/office/drawing/2014/main" id="{7A5E7F39-446B-479E-8276-EEA69A4CDEFF}"/>
              </a:ext>
            </a:extLst>
          </p:cNvPr>
          <p:cNvSpPr/>
          <p:nvPr userDrawn="1"/>
        </p:nvSpPr>
        <p:spPr>
          <a:xfrm>
            <a:off x="9845963" y="5765657"/>
            <a:ext cx="1914236" cy="628073"/>
          </a:xfrm>
          <a:prstGeom prst="actionButtonBlank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rgbClr val="FFFFCC"/>
                </a:solidFill>
                <a:latin typeface="Arial" panose="020B0604020202020204" pitchFamily="34" charset="0"/>
              </a:rPr>
              <a:t>BACK TO </a:t>
            </a:r>
          </a:p>
          <a:p>
            <a:pPr algn="ctr"/>
            <a:r>
              <a:rPr lang="en-US" sz="1800" b="1" dirty="0">
                <a:solidFill>
                  <a:srgbClr val="FFFFCC"/>
                </a:solidFill>
                <a:latin typeface="Arial" panose="020B0604020202020204" pitchFamily="34" charset="0"/>
              </a:rPr>
              <a:t>GAME BOARD</a:t>
            </a:r>
            <a:endParaRPr lang="en-US" sz="1100" b="1" dirty="0">
              <a:solidFill>
                <a:srgbClr val="FFFFCC"/>
              </a:solidFill>
              <a:latin typeface="Arial" panose="020B0604020202020204" pitchFamily="34" charset="0"/>
            </a:endParaRPr>
          </a:p>
        </p:txBody>
      </p:sp>
      <p:sp>
        <p:nvSpPr>
          <p:cNvPr id="16" name="Action Button: Blank 15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2A2F405C-8821-493F-99BF-FE63A1ADAECA}"/>
              </a:ext>
            </a:extLst>
          </p:cNvPr>
          <p:cNvSpPr/>
          <p:nvPr userDrawn="1"/>
        </p:nvSpPr>
        <p:spPr>
          <a:xfrm>
            <a:off x="478272" y="5765657"/>
            <a:ext cx="1914236" cy="628073"/>
          </a:xfrm>
          <a:prstGeom prst="actionButtonBlank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rgbClr val="FFFFCC"/>
                </a:solidFill>
                <a:latin typeface="Arial" panose="020B0604020202020204" pitchFamily="34" charset="0"/>
              </a:rPr>
              <a:t>BACK TO QUESTION</a:t>
            </a:r>
            <a:endParaRPr lang="en-US" sz="1100" b="1" dirty="0">
              <a:solidFill>
                <a:srgbClr val="FFFF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196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1A6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567CCEF-6405-4B41-A215-B0293D8D3C91}"/>
              </a:ext>
            </a:extLst>
          </p:cNvPr>
          <p:cNvSpPr/>
          <p:nvPr userDrawn="1"/>
        </p:nvSpPr>
        <p:spPr>
          <a:xfrm>
            <a:off x="197556" y="166512"/>
            <a:ext cx="11796888" cy="646616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E60B46-88D5-4D0A-AD67-9ACDF8CD0DCC}"/>
              </a:ext>
            </a:extLst>
          </p:cNvPr>
          <p:cNvSpPr txBox="1"/>
          <p:nvPr userDrawn="1"/>
        </p:nvSpPr>
        <p:spPr>
          <a:xfrm>
            <a:off x="11018281" y="6655257"/>
            <a:ext cx="117371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</a:rPr>
              <a:t>©2021 </a:t>
            </a:r>
            <a:r>
              <a:rPr lang="en-US" sz="700" dirty="0" err="1">
                <a:latin typeface="Arial" panose="020B0604020202020204" pitchFamily="34" charset="0"/>
              </a:rPr>
              <a:t>MrsReaderPants</a:t>
            </a:r>
            <a:endParaRPr lang="en-US" sz="700" dirty="0"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1C571A-8A26-4417-8336-DF111DDBA0AD}"/>
              </a:ext>
            </a:extLst>
          </p:cNvPr>
          <p:cNvSpPr txBox="1"/>
          <p:nvPr userDrawn="1"/>
        </p:nvSpPr>
        <p:spPr>
          <a:xfrm>
            <a:off x="-9236" y="6655256"/>
            <a:ext cx="144462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</a:rPr>
              <a:t>Chinese New Year Trivia Game</a:t>
            </a:r>
          </a:p>
        </p:txBody>
      </p:sp>
      <p:sp>
        <p:nvSpPr>
          <p:cNvPr id="12" name="Action Button: Blank 1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E7508CD-AEB9-4079-AD55-749363B745B4}"/>
              </a:ext>
            </a:extLst>
          </p:cNvPr>
          <p:cNvSpPr/>
          <p:nvPr userDrawn="1"/>
        </p:nvSpPr>
        <p:spPr>
          <a:xfrm>
            <a:off x="9845963" y="5765657"/>
            <a:ext cx="1914236" cy="628073"/>
          </a:xfrm>
          <a:prstGeom prst="actionButtonBlank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FFCC"/>
                </a:solidFill>
                <a:latin typeface="Arial" panose="020B0604020202020204" pitchFamily="34" charset="0"/>
              </a:rPr>
              <a:t>ANSWER</a:t>
            </a:r>
            <a:endParaRPr lang="en-US" sz="1400" b="1" dirty="0">
              <a:solidFill>
                <a:srgbClr val="FFFF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711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1319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3CCC08-798B-4057-9A69-9DFBF7422905}"/>
              </a:ext>
            </a:extLst>
          </p:cNvPr>
          <p:cNvSpPr txBox="1"/>
          <p:nvPr userDrawn="1"/>
        </p:nvSpPr>
        <p:spPr>
          <a:xfrm>
            <a:off x="10954327" y="6657945"/>
            <a:ext cx="123767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</a:rPr>
              <a:t>©2021 </a:t>
            </a:r>
            <a:r>
              <a:rPr lang="en-US" sz="700" dirty="0" err="1">
                <a:latin typeface="Arial" panose="020B0604020202020204" pitchFamily="34" charset="0"/>
              </a:rPr>
              <a:t>MrsReaderPants</a:t>
            </a:r>
            <a:endParaRPr lang="en-US" sz="700" dirty="0"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5E2FF3-0E6F-41A4-A3C4-E6C703B55D91}"/>
              </a:ext>
            </a:extLst>
          </p:cNvPr>
          <p:cNvSpPr txBox="1"/>
          <p:nvPr userDrawn="1"/>
        </p:nvSpPr>
        <p:spPr>
          <a:xfrm>
            <a:off x="0" y="6657945"/>
            <a:ext cx="21058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700" dirty="0">
                <a:latin typeface="Arial" panose="020B0604020202020204" pitchFamily="34" charset="0"/>
              </a:rPr>
              <a:t>Chinese New Year Trivia Game Demo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F94F2F-5586-4532-825E-FA6CBF028681}"/>
              </a:ext>
            </a:extLst>
          </p:cNvPr>
          <p:cNvSpPr/>
          <p:nvPr userDrawn="1"/>
        </p:nvSpPr>
        <p:spPr>
          <a:xfrm>
            <a:off x="157367" y="172005"/>
            <a:ext cx="11870575" cy="649110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59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  <p:sldLayoutId id="214748383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8131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7.xml"/><Relationship Id="rId5" Type="http://schemas.openxmlformats.org/officeDocument/2006/relationships/slide" Target="slide5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1">
            <a:extLst>
              <a:ext uri="{FF2B5EF4-FFF2-40B4-BE49-F238E27FC236}">
                <a16:creationId xmlns:a16="http://schemas.microsoft.com/office/drawing/2014/main" id="{77ECCBCB-123F-4E7B-9492-BB7EAED332E0}"/>
              </a:ext>
            </a:extLst>
          </p:cNvPr>
          <p:cNvSpPr/>
          <p:nvPr/>
        </p:nvSpPr>
        <p:spPr>
          <a:xfrm>
            <a:off x="675923" y="1831629"/>
            <a:ext cx="677834" cy="677834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8621C4-6ECD-41AF-A961-03B7D60FFDFA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528257" y="1932064"/>
            <a:ext cx="4156632" cy="3421090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</a:rPr>
              <a:t>Enable editing in 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</a:rPr>
              <a:t>PowerPoint if it asks you to. It’s the yellow bar that appears when you first open the file. 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</a:rPr>
              <a:t>If it does not show up, 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</a:rPr>
              <a:t>then skip this step.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CFF306-0639-4BA1-AA45-50E5CD788D9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9294" y="369689"/>
            <a:ext cx="11833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C00000"/>
                </a:solidFill>
                <a:latin typeface="KG Blank Space Solid" panose="02000000000000000000" pitchFamily="2" charset="0"/>
                <a:ea typeface="HelloMummy" panose="02000603000000000000" pitchFamily="2" charset="0"/>
              </a:rPr>
              <a:t>TEST IT OUT!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47AD15-A2E9-4591-A76E-73181D71FF65}"/>
              </a:ext>
            </a:extLst>
          </p:cNvPr>
          <p:cNvSpPr txBox="1"/>
          <p:nvPr/>
        </p:nvSpPr>
        <p:spPr>
          <a:xfrm>
            <a:off x="4794323" y="5340554"/>
            <a:ext cx="6094206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</a:rPr>
              <a:t>Play in full-screen mode by clicking here.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</a:rPr>
              <a:t>Now, hit ENTER to go to game board.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96793F-C91F-4B82-AF32-793CEFA14F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91" b="5391"/>
          <a:stretch/>
        </p:blipFill>
        <p:spPr>
          <a:xfrm>
            <a:off x="5042967" y="1662585"/>
            <a:ext cx="6718829" cy="3371882"/>
          </a:xfrm>
          <a:prstGeom prst="rect">
            <a:avLst/>
          </a:prstGeom>
        </p:spPr>
      </p:pic>
      <p:sp>
        <p:nvSpPr>
          <p:cNvPr id="8" name="Arrow: Down 7">
            <a:extLst>
              <a:ext uri="{FF2B5EF4-FFF2-40B4-BE49-F238E27FC236}">
                <a16:creationId xmlns:a16="http://schemas.microsoft.com/office/drawing/2014/main" id="{3B7CFCD8-C23B-4ADE-8265-09F3AE29FCB0}"/>
              </a:ext>
            </a:extLst>
          </p:cNvPr>
          <p:cNvSpPr/>
          <p:nvPr/>
        </p:nvSpPr>
        <p:spPr>
          <a:xfrm rot="14415311">
            <a:off x="10503383" y="4920275"/>
            <a:ext cx="187053" cy="401722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83C0262-60C8-452F-A26F-4194CD47B9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456" t="31660" r="26446"/>
          <a:stretch/>
        </p:blipFill>
        <p:spPr>
          <a:xfrm>
            <a:off x="10888529" y="5639802"/>
            <a:ext cx="873267" cy="796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F3ADA8C-5CD3-43DA-AB55-E6C1B6C5B9F4}"/>
              </a:ext>
            </a:extLst>
          </p:cNvPr>
          <p:cNvCxnSpPr>
            <a:cxnSpLocks/>
          </p:cNvCxnSpPr>
          <p:nvPr/>
        </p:nvCxnSpPr>
        <p:spPr>
          <a:xfrm>
            <a:off x="10817709" y="5052935"/>
            <a:ext cx="944087" cy="5464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6E84217-C55F-4636-9462-7C6DF959FE31}"/>
              </a:ext>
            </a:extLst>
          </p:cNvPr>
          <p:cNvCxnSpPr>
            <a:cxnSpLocks/>
          </p:cNvCxnSpPr>
          <p:nvPr/>
        </p:nvCxnSpPr>
        <p:spPr>
          <a:xfrm>
            <a:off x="10817710" y="5030881"/>
            <a:ext cx="70819" cy="5685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rrow: Down 28">
            <a:extLst>
              <a:ext uri="{FF2B5EF4-FFF2-40B4-BE49-F238E27FC236}">
                <a16:creationId xmlns:a16="http://schemas.microsoft.com/office/drawing/2014/main" id="{661E4952-BCAD-42B6-A785-6A8B3F75EA52}"/>
              </a:ext>
            </a:extLst>
          </p:cNvPr>
          <p:cNvSpPr/>
          <p:nvPr/>
        </p:nvSpPr>
        <p:spPr>
          <a:xfrm rot="17221960">
            <a:off x="10667540" y="5824233"/>
            <a:ext cx="300341" cy="651180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722E77A-2131-42EA-8D77-1E12B12FB930}"/>
              </a:ext>
            </a:extLst>
          </p:cNvPr>
          <p:cNvSpPr txBox="1"/>
          <p:nvPr/>
        </p:nvSpPr>
        <p:spPr>
          <a:xfrm>
            <a:off x="664632" y="1901257"/>
            <a:ext cx="6778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45EF49B-AF34-4F03-BF8E-9BB414C6F5DA}"/>
              </a:ext>
            </a:extLst>
          </p:cNvPr>
          <p:cNvSpPr/>
          <p:nvPr/>
        </p:nvSpPr>
        <p:spPr>
          <a:xfrm>
            <a:off x="4253107" y="5447144"/>
            <a:ext cx="677834" cy="677834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9444318-9D3A-4BB0-8E20-7F8689A4EF5F}"/>
              </a:ext>
            </a:extLst>
          </p:cNvPr>
          <p:cNvSpPr txBox="1"/>
          <p:nvPr/>
        </p:nvSpPr>
        <p:spPr>
          <a:xfrm>
            <a:off x="4241816" y="5508023"/>
            <a:ext cx="6778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916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97E88423-702B-4229-A8D2-9FC91E341D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791763"/>
              </p:ext>
            </p:extLst>
          </p:nvPr>
        </p:nvGraphicFramePr>
        <p:xfrm>
          <a:off x="586596" y="1524000"/>
          <a:ext cx="11059065" cy="4910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813">
                  <a:extLst>
                    <a:ext uri="{9D8B030D-6E8A-4147-A177-3AD203B41FA5}">
                      <a16:colId xmlns:a16="http://schemas.microsoft.com/office/drawing/2014/main" val="342176543"/>
                    </a:ext>
                  </a:extLst>
                </a:gridCol>
                <a:gridCol w="2211813">
                  <a:extLst>
                    <a:ext uri="{9D8B030D-6E8A-4147-A177-3AD203B41FA5}">
                      <a16:colId xmlns:a16="http://schemas.microsoft.com/office/drawing/2014/main" val="3956836804"/>
                    </a:ext>
                  </a:extLst>
                </a:gridCol>
                <a:gridCol w="2211813">
                  <a:extLst>
                    <a:ext uri="{9D8B030D-6E8A-4147-A177-3AD203B41FA5}">
                      <a16:colId xmlns:a16="http://schemas.microsoft.com/office/drawing/2014/main" val="1271327026"/>
                    </a:ext>
                  </a:extLst>
                </a:gridCol>
                <a:gridCol w="2211813">
                  <a:extLst>
                    <a:ext uri="{9D8B030D-6E8A-4147-A177-3AD203B41FA5}">
                      <a16:colId xmlns:a16="http://schemas.microsoft.com/office/drawing/2014/main" val="3860670528"/>
                    </a:ext>
                  </a:extLst>
                </a:gridCol>
                <a:gridCol w="2211813">
                  <a:extLst>
                    <a:ext uri="{9D8B030D-6E8A-4147-A177-3AD203B41FA5}">
                      <a16:colId xmlns:a16="http://schemas.microsoft.com/office/drawing/2014/main" val="3641962307"/>
                    </a:ext>
                  </a:extLst>
                </a:gridCol>
              </a:tblGrid>
              <a:tr h="81844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Red &amp; Gold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Food &amp; Drink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The Great Race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Symbols &amp; Luck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Potpourri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1665337"/>
                  </a:ext>
                </a:extLst>
              </a:tr>
              <a:tr h="818444">
                <a:tc>
                  <a:txBody>
                    <a:bodyPr/>
                    <a:lstStyle/>
                    <a:p>
                      <a:pPr algn="ctr"/>
                      <a:endParaRPr lang="en-US" sz="2000" b="1" u="none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u="none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u="none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u="none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u="none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875358"/>
                  </a:ext>
                </a:extLst>
              </a:tr>
              <a:tr h="818444"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6879057"/>
                  </a:ext>
                </a:extLst>
              </a:tr>
              <a:tr h="818444"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0426636"/>
                  </a:ext>
                </a:extLst>
              </a:tr>
              <a:tr h="818444"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1567979"/>
                  </a:ext>
                </a:extLst>
              </a:tr>
              <a:tr h="818444"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27454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483C630-40CA-4A94-8C08-1660388C0A99}"/>
              </a:ext>
            </a:extLst>
          </p:cNvPr>
          <p:cNvSpPr txBox="1"/>
          <p:nvPr/>
        </p:nvSpPr>
        <p:spPr>
          <a:xfrm>
            <a:off x="1583438" y="508418"/>
            <a:ext cx="91748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DCC00"/>
                </a:solidFill>
                <a:latin typeface="KG Blank Space Solid" panose="02000000000000000000" pitchFamily="2" charset="0"/>
              </a:rPr>
              <a:t>CHINESE NEW YEAR TRIVIA</a:t>
            </a:r>
          </a:p>
        </p:txBody>
      </p:sp>
      <p:sp>
        <p:nvSpPr>
          <p:cNvPr id="19" name="TextBox 18">
            <a:hlinkClick r:id="rId3" action="ppaction://hlinksldjump"/>
            <a:extLst>
              <a:ext uri="{FF2B5EF4-FFF2-40B4-BE49-F238E27FC236}">
                <a16:creationId xmlns:a16="http://schemas.microsoft.com/office/drawing/2014/main" id="{30D4C60D-2FE5-4E50-8F04-874D6F411BDB}"/>
              </a:ext>
            </a:extLst>
          </p:cNvPr>
          <p:cNvSpPr txBox="1"/>
          <p:nvPr/>
        </p:nvSpPr>
        <p:spPr>
          <a:xfrm>
            <a:off x="586596" y="2534393"/>
            <a:ext cx="2191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$100</a:t>
            </a:r>
          </a:p>
        </p:txBody>
      </p:sp>
      <p:sp>
        <p:nvSpPr>
          <p:cNvPr id="23" name="TextBox 22">
            <a:hlinkClick r:id="rId4" action="ppaction://hlinksldjump"/>
            <a:extLst>
              <a:ext uri="{FF2B5EF4-FFF2-40B4-BE49-F238E27FC236}">
                <a16:creationId xmlns:a16="http://schemas.microsoft.com/office/drawing/2014/main" id="{A0DB01A2-C07C-42B2-9989-36A64B4C216D}"/>
              </a:ext>
            </a:extLst>
          </p:cNvPr>
          <p:cNvSpPr txBox="1"/>
          <p:nvPr/>
        </p:nvSpPr>
        <p:spPr>
          <a:xfrm>
            <a:off x="7241605" y="2518145"/>
            <a:ext cx="2191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$100</a:t>
            </a:r>
          </a:p>
        </p:txBody>
      </p:sp>
      <p:sp>
        <p:nvSpPr>
          <p:cNvPr id="26" name="TextBox 25">
            <a:hlinkClick r:id="rId5" action="ppaction://hlinksldjump"/>
            <a:extLst>
              <a:ext uri="{FF2B5EF4-FFF2-40B4-BE49-F238E27FC236}">
                <a16:creationId xmlns:a16="http://schemas.microsoft.com/office/drawing/2014/main" id="{FD00B1FF-F675-433A-8909-711E0D0A0F3D}"/>
              </a:ext>
            </a:extLst>
          </p:cNvPr>
          <p:cNvSpPr txBox="1"/>
          <p:nvPr/>
        </p:nvSpPr>
        <p:spPr>
          <a:xfrm>
            <a:off x="2816942" y="3340883"/>
            <a:ext cx="2191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$200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B22162-969B-4A55-8B20-9FFEF7E6C495}"/>
              </a:ext>
            </a:extLst>
          </p:cNvPr>
          <p:cNvSpPr txBox="1"/>
          <p:nvPr/>
        </p:nvSpPr>
        <p:spPr>
          <a:xfrm>
            <a:off x="3065240" y="4700026"/>
            <a:ext cx="2909094" cy="1524007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latin typeface="Arial" panose="020B0604020202020204" pitchFamily="34" charset="0"/>
              </a:rPr>
              <a:t>Click a dollar amount to navigate. Do NOT hit ENTER or the arrow keys at any time in the game.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200898C-4D4E-44DC-9BC7-02A71F4F7328}"/>
              </a:ext>
            </a:extLst>
          </p:cNvPr>
          <p:cNvSpPr/>
          <p:nvPr/>
        </p:nvSpPr>
        <p:spPr>
          <a:xfrm>
            <a:off x="2625857" y="4264630"/>
            <a:ext cx="677834" cy="677834"/>
          </a:xfrm>
          <a:prstGeom prst="ellipse">
            <a:avLst/>
          </a:prstGeom>
          <a:solidFill>
            <a:srgbClr val="F1A60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33F94A-2B7E-449F-9C4C-926E34AA91BD}"/>
              </a:ext>
            </a:extLst>
          </p:cNvPr>
          <p:cNvSpPr txBox="1"/>
          <p:nvPr/>
        </p:nvSpPr>
        <p:spPr>
          <a:xfrm>
            <a:off x="2638476" y="4313955"/>
            <a:ext cx="6778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</a:rPr>
              <a:t>3</a:t>
            </a:r>
            <a:endParaRPr lang="en-US" sz="32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9D9D17-EF5A-4059-A4F3-E9B6FA5BF45C}"/>
              </a:ext>
            </a:extLst>
          </p:cNvPr>
          <p:cNvSpPr txBox="1"/>
          <p:nvPr/>
        </p:nvSpPr>
        <p:spPr>
          <a:xfrm>
            <a:off x="7917431" y="3961362"/>
            <a:ext cx="3570510" cy="2262671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latin typeface="Arial" panose="020B0604020202020204" pitchFamily="34" charset="0"/>
              </a:rPr>
              <a:t>When you return to the game board, the dollar amounts should disappear. If they do not disappear, try running a PowerPoint update. Older versions of PPT do not support the features needed in this game.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C239EEC-8CE2-47B6-9562-30EC7F152FBB}"/>
              </a:ext>
            </a:extLst>
          </p:cNvPr>
          <p:cNvSpPr/>
          <p:nvPr/>
        </p:nvSpPr>
        <p:spPr>
          <a:xfrm>
            <a:off x="7616529" y="3408995"/>
            <a:ext cx="677834" cy="677834"/>
          </a:xfrm>
          <a:prstGeom prst="ellipse">
            <a:avLst/>
          </a:prstGeom>
          <a:solidFill>
            <a:srgbClr val="F1A60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C3F0AE-DF66-4AF4-B91F-CABC6EAFB7CC}"/>
              </a:ext>
            </a:extLst>
          </p:cNvPr>
          <p:cNvSpPr txBox="1"/>
          <p:nvPr/>
        </p:nvSpPr>
        <p:spPr>
          <a:xfrm>
            <a:off x="7616529" y="3458990"/>
            <a:ext cx="6778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</a:rPr>
              <a:t>4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63439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8EC6F8BB-D53D-4952-B72B-FD80C7635ED8}"/>
              </a:ext>
            </a:extLst>
          </p:cNvPr>
          <p:cNvSpPr txBox="1"/>
          <p:nvPr/>
        </p:nvSpPr>
        <p:spPr>
          <a:xfrm>
            <a:off x="8442615" y="5142244"/>
            <a:ext cx="2928713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Arial" panose="020B0604020202020204" pitchFamily="34" charset="0"/>
              </a:rPr>
              <a:t>Click ANSWER.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2DEFE0A9-5DE4-40A1-B4ED-7FDBF8C8F053}"/>
              </a:ext>
            </a:extLst>
          </p:cNvPr>
          <p:cNvSpPr/>
          <p:nvPr/>
        </p:nvSpPr>
        <p:spPr>
          <a:xfrm rot="17784609">
            <a:off x="9254871" y="5690354"/>
            <a:ext cx="300341" cy="651180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402F819-8E93-428E-A9A8-42BC99A315E6}"/>
              </a:ext>
            </a:extLst>
          </p:cNvPr>
          <p:cNvSpPr/>
          <p:nvPr/>
        </p:nvSpPr>
        <p:spPr>
          <a:xfrm>
            <a:off x="8018208" y="5360688"/>
            <a:ext cx="677834" cy="677834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CB4663-770F-47EB-9FEE-9C7B7218EA9E}"/>
              </a:ext>
            </a:extLst>
          </p:cNvPr>
          <p:cNvSpPr txBox="1"/>
          <p:nvPr/>
        </p:nvSpPr>
        <p:spPr>
          <a:xfrm>
            <a:off x="8190786" y="5431169"/>
            <a:ext cx="3389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5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1592353-0BA2-46F6-B3A6-72B67CDE95D8}"/>
              </a:ext>
            </a:extLst>
          </p:cNvPr>
          <p:cNvSpPr txBox="1">
            <a:spLocks/>
          </p:cNvSpPr>
          <p:nvPr/>
        </p:nvSpPr>
        <p:spPr>
          <a:xfrm>
            <a:off x="2957689" y="451555"/>
            <a:ext cx="6276623" cy="6542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KG Blank Space Solid" panose="02000000000000000000" pitchFamily="2" charset="0"/>
              </a:rPr>
              <a:t>RED &amp; GOLD -- $100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DF5197-C287-9441-1CF9-5A77081AAAE8}"/>
              </a:ext>
            </a:extLst>
          </p:cNvPr>
          <p:cNvSpPr txBox="1">
            <a:spLocks/>
          </p:cNvSpPr>
          <p:nvPr/>
        </p:nvSpPr>
        <p:spPr>
          <a:xfrm>
            <a:off x="5881511" y="1378596"/>
            <a:ext cx="5946442" cy="17293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200" dirty="0">
                <a:latin typeface="Arial" panose="020B0604020202020204" pitchFamily="34" charset="0"/>
              </a:rPr>
              <a:t>A </a:t>
            </a:r>
            <a:r>
              <a:rPr lang="zh-CN" altLang="en-US" sz="2200" dirty="0">
                <a:latin typeface="Arial" panose="020B0604020202020204" pitchFamily="34" charset="0"/>
              </a:rPr>
              <a:t>红包</a:t>
            </a:r>
            <a:r>
              <a:rPr lang="en-US" sz="2200" dirty="0">
                <a:latin typeface="Arial" panose="020B0604020202020204" pitchFamily="34" charset="0"/>
              </a:rPr>
              <a:t> (</a:t>
            </a:r>
            <a:r>
              <a:rPr lang="en-US" sz="2200" dirty="0" err="1">
                <a:latin typeface="Arial" panose="020B0604020202020204" pitchFamily="34" charset="0"/>
              </a:rPr>
              <a:t>hong</a:t>
            </a:r>
            <a:r>
              <a:rPr lang="en-US" sz="2200" dirty="0">
                <a:latin typeface="Arial" panose="020B0604020202020204" pitchFamily="34" charset="0"/>
              </a:rPr>
              <a:t> bao) is a red envelope given </a:t>
            </a:r>
            <a:br>
              <a:rPr lang="en-US" sz="2200" dirty="0">
                <a:latin typeface="Arial" panose="020B0604020202020204" pitchFamily="34" charset="0"/>
              </a:rPr>
            </a:br>
            <a:r>
              <a:rPr lang="en-US" sz="2200" dirty="0">
                <a:latin typeface="Arial" panose="020B0604020202020204" pitchFamily="34" charset="0"/>
              </a:rPr>
              <a:t>as a gift. The envelope contains money. </a:t>
            </a:r>
            <a:br>
              <a:rPr lang="en-US" sz="2200" dirty="0">
                <a:latin typeface="Arial" panose="020B0604020202020204" pitchFamily="34" charset="0"/>
              </a:rPr>
            </a:br>
            <a:r>
              <a:rPr lang="en-US" sz="2200" dirty="0">
                <a:latin typeface="Arial" panose="020B0604020202020204" pitchFamily="34" charset="0"/>
              </a:rPr>
              <a:t>What is Chinese currency called?</a:t>
            </a:r>
          </a:p>
        </p:txBody>
      </p:sp>
      <p:pic>
        <p:nvPicPr>
          <p:cNvPr id="3" name="Picture 4" descr="Chinese, Currency, Money, Yuan, Mao, Bills, Cash, Asian">
            <a:extLst>
              <a:ext uri="{FF2B5EF4-FFF2-40B4-BE49-F238E27FC236}">
                <a16:creationId xmlns:a16="http://schemas.microsoft.com/office/drawing/2014/main" id="{348C4C69-2176-38B8-30D5-DE1D298128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1076"/>
          <a:stretch/>
        </p:blipFill>
        <p:spPr bwMode="auto">
          <a:xfrm>
            <a:off x="517658" y="1576755"/>
            <a:ext cx="5255412" cy="443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936D1BF-885C-3757-5453-2BD42CECF888}"/>
              </a:ext>
            </a:extLst>
          </p:cNvPr>
          <p:cNvSpPr txBox="1">
            <a:spLocks/>
          </p:cNvSpPr>
          <p:nvPr/>
        </p:nvSpPr>
        <p:spPr>
          <a:xfrm>
            <a:off x="7964183" y="2940809"/>
            <a:ext cx="2164908" cy="20576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sz="2200" dirty="0">
                <a:latin typeface="Arial" panose="020B0604020202020204" pitchFamily="34" charset="0"/>
              </a:rPr>
              <a:t>yen</a:t>
            </a: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sz="2200" dirty="0">
                <a:latin typeface="Arial" panose="020B0604020202020204" pitchFamily="34" charset="0"/>
              </a:rPr>
              <a:t>pesos</a:t>
            </a: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sz="2200" dirty="0">
                <a:latin typeface="Arial" panose="020B0604020202020204" pitchFamily="34" charset="0"/>
              </a:rPr>
              <a:t>baht</a:t>
            </a: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sz="2200" dirty="0">
                <a:latin typeface="Arial" panose="020B0604020202020204" pitchFamily="34" charset="0"/>
              </a:rPr>
              <a:t>renminbi</a:t>
            </a:r>
          </a:p>
        </p:txBody>
      </p:sp>
    </p:spTree>
    <p:extLst>
      <p:ext uri="{BB962C8B-B14F-4D97-AF65-F5344CB8AC3E}">
        <p14:creationId xmlns:p14="http://schemas.microsoft.com/office/powerpoint/2010/main" val="224791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row: Down 6">
            <a:extLst>
              <a:ext uri="{FF2B5EF4-FFF2-40B4-BE49-F238E27FC236}">
                <a16:creationId xmlns:a16="http://schemas.microsoft.com/office/drawing/2014/main" id="{70375A4C-32C0-433B-9F8A-8D3F7FB4BC62}"/>
              </a:ext>
            </a:extLst>
          </p:cNvPr>
          <p:cNvSpPr/>
          <p:nvPr/>
        </p:nvSpPr>
        <p:spPr>
          <a:xfrm rot="4833959">
            <a:off x="2834393" y="5597835"/>
            <a:ext cx="461840" cy="936393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E112FE73-2126-42E0-8DE8-804D62263F3A}"/>
              </a:ext>
            </a:extLst>
          </p:cNvPr>
          <p:cNvSpPr/>
          <p:nvPr/>
        </p:nvSpPr>
        <p:spPr>
          <a:xfrm rot="17026747">
            <a:off x="8895916" y="5566586"/>
            <a:ext cx="461840" cy="936393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F9E3907-5E9A-43A5-9B21-BACEC6866508}"/>
              </a:ext>
            </a:extLst>
          </p:cNvPr>
          <p:cNvSpPr/>
          <p:nvPr/>
        </p:nvSpPr>
        <p:spPr>
          <a:xfrm>
            <a:off x="4712440" y="5692738"/>
            <a:ext cx="677834" cy="677834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973BAC-1BB2-4F2E-AA0A-66980D2458A8}"/>
              </a:ext>
            </a:extLst>
          </p:cNvPr>
          <p:cNvSpPr txBox="1"/>
          <p:nvPr/>
        </p:nvSpPr>
        <p:spPr>
          <a:xfrm>
            <a:off x="4712440" y="5739267"/>
            <a:ext cx="6778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6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43EAD-3B0D-4532-B738-C58EDD0872D8}"/>
              </a:ext>
            </a:extLst>
          </p:cNvPr>
          <p:cNvSpPr txBox="1"/>
          <p:nvPr/>
        </p:nvSpPr>
        <p:spPr>
          <a:xfrm>
            <a:off x="5468150" y="5692738"/>
            <a:ext cx="1795608" cy="57785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Arial" panose="020B0604020202020204" pitchFamily="34" charset="0"/>
              </a:rPr>
              <a:t>Pick one.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388B7B9-0B81-4C0B-A219-F11785056B73}"/>
              </a:ext>
            </a:extLst>
          </p:cNvPr>
          <p:cNvSpPr txBox="1">
            <a:spLocks/>
          </p:cNvSpPr>
          <p:nvPr/>
        </p:nvSpPr>
        <p:spPr>
          <a:xfrm>
            <a:off x="2957689" y="451555"/>
            <a:ext cx="6276623" cy="6542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KG Blank Space Solid" panose="02000000000000000000" pitchFamily="2" charset="0"/>
              </a:rPr>
              <a:t>RED &amp; GOLD -- $100</a:t>
            </a:r>
          </a:p>
        </p:txBody>
      </p:sp>
      <p:pic>
        <p:nvPicPr>
          <p:cNvPr id="17" name="Picture 2" descr="Yuan, Rmb, Currency, Chinese, Backside, Money, Renminbi">
            <a:extLst>
              <a:ext uri="{FF2B5EF4-FFF2-40B4-BE49-F238E27FC236}">
                <a16:creationId xmlns:a16="http://schemas.microsoft.com/office/drawing/2014/main" id="{84ED7B62-7F64-4B8F-9955-3D5C9F6A4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294" y="1497267"/>
            <a:ext cx="5831638" cy="386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BB0B4-1819-8E0D-5F6B-EB1D201AD1BF}"/>
              </a:ext>
            </a:extLst>
          </p:cNvPr>
          <p:cNvSpPr txBox="1">
            <a:spLocks/>
          </p:cNvSpPr>
          <p:nvPr/>
        </p:nvSpPr>
        <p:spPr>
          <a:xfrm>
            <a:off x="379900" y="1497267"/>
            <a:ext cx="5155578" cy="38634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200">
                <a:latin typeface="Arial" panose="020B0604020202020204" pitchFamily="34" charset="0"/>
              </a:rPr>
              <a:t>D. Chinese currency is called </a:t>
            </a:r>
            <a:r>
              <a:rPr lang="en-US" sz="2200" b="1" u="sng">
                <a:solidFill>
                  <a:srgbClr val="FF0000"/>
                </a:solidFill>
                <a:latin typeface="Arial" panose="020B0604020202020204" pitchFamily="34" charset="0"/>
              </a:rPr>
              <a:t>renminbi</a:t>
            </a:r>
            <a:r>
              <a:rPr lang="en-US" sz="2200">
                <a:latin typeface="Arial" panose="020B0604020202020204" pitchFamily="34" charset="0"/>
              </a:rPr>
              <a:t>. It is also called kuai or yuan.</a:t>
            </a:r>
            <a:br>
              <a:rPr lang="en-US" sz="2200">
                <a:latin typeface="Arial" panose="020B0604020202020204" pitchFamily="34" charset="0"/>
              </a:rPr>
            </a:br>
            <a:br>
              <a:rPr lang="en-US" sz="2200">
                <a:latin typeface="Arial" panose="020B0604020202020204" pitchFamily="34" charset="0"/>
              </a:rPr>
            </a:br>
            <a:r>
              <a:rPr lang="en-US" sz="2200">
                <a:latin typeface="Arial" panose="020B0604020202020204" pitchFamily="34" charset="0"/>
              </a:rPr>
              <a:t>Just like in the USA, popular currency denominations include </a:t>
            </a:r>
            <a:br>
              <a:rPr lang="en-US" sz="2200">
                <a:latin typeface="Arial" panose="020B0604020202020204" pitchFamily="34" charset="0"/>
              </a:rPr>
            </a:br>
            <a:r>
              <a:rPr lang="en-US" sz="2200">
                <a:latin typeface="Arial" panose="020B0604020202020204" pitchFamily="34" charset="0"/>
              </a:rPr>
              <a:t>100, 50, 20, 10, 5, and 1. </a:t>
            </a:r>
            <a:endParaRPr lang="en-US" sz="2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283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E344E0F-C846-4CA0-8653-0260538D973A}"/>
              </a:ext>
            </a:extLst>
          </p:cNvPr>
          <p:cNvSpPr txBox="1">
            <a:spLocks/>
          </p:cNvSpPr>
          <p:nvPr/>
        </p:nvSpPr>
        <p:spPr>
          <a:xfrm>
            <a:off x="7043597" y="1746847"/>
            <a:ext cx="4179295" cy="256724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800">
                <a:latin typeface="Arial" panose="020B0604020202020204" pitchFamily="34" charset="0"/>
              </a:rPr>
              <a:t>Name two fillings that are commonly inside Chinese dumplings.</a:t>
            </a:r>
            <a:endParaRPr lang="en-US" sz="2800" dirty="0">
              <a:latin typeface="Arial" panose="020B060402020202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5444927-0902-4883-80BD-088A7B9E95B1}"/>
              </a:ext>
            </a:extLst>
          </p:cNvPr>
          <p:cNvSpPr txBox="1">
            <a:spLocks/>
          </p:cNvSpPr>
          <p:nvPr/>
        </p:nvSpPr>
        <p:spPr>
          <a:xfrm>
            <a:off x="1986844" y="541866"/>
            <a:ext cx="8218311" cy="6542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KG Blank Space Solid" panose="02000000000000000000" pitchFamily="2" charset="0"/>
              </a:rPr>
              <a:t>FOOD &amp; DRINK -- $200</a:t>
            </a:r>
          </a:p>
        </p:txBody>
      </p:sp>
      <p:pic>
        <p:nvPicPr>
          <p:cNvPr id="12" name="Picture 2" descr="Dumplings, Chinese Food, Snack, Asian, Cooking">
            <a:extLst>
              <a:ext uri="{FF2B5EF4-FFF2-40B4-BE49-F238E27FC236}">
                <a16:creationId xmlns:a16="http://schemas.microsoft.com/office/drawing/2014/main" id="{5C761136-92F8-40EA-9029-E0FE411C2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75" y="1746847"/>
            <a:ext cx="5955179" cy="446638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97F5347-1252-4EA4-90CE-E0E54F271C11}"/>
              </a:ext>
            </a:extLst>
          </p:cNvPr>
          <p:cNvSpPr txBox="1"/>
          <p:nvPr/>
        </p:nvSpPr>
        <p:spPr>
          <a:xfrm>
            <a:off x="8442615" y="5142244"/>
            <a:ext cx="2928713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Arial" panose="020B0604020202020204" pitchFamily="34" charset="0"/>
              </a:rPr>
              <a:t>Click ANSWER.</a:t>
            </a:r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B5E5D2FF-5EBD-4668-8577-E2708A61515B}"/>
              </a:ext>
            </a:extLst>
          </p:cNvPr>
          <p:cNvSpPr/>
          <p:nvPr/>
        </p:nvSpPr>
        <p:spPr>
          <a:xfrm rot="17784609">
            <a:off x="9254871" y="5690354"/>
            <a:ext cx="300341" cy="651180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43E6C1C-6DDF-440D-B6BA-4DD2F281BFEB}"/>
              </a:ext>
            </a:extLst>
          </p:cNvPr>
          <p:cNvSpPr/>
          <p:nvPr/>
        </p:nvSpPr>
        <p:spPr>
          <a:xfrm>
            <a:off x="8018208" y="5360688"/>
            <a:ext cx="677834" cy="677834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AD7BE43-4A44-4140-80A3-C70A3C969261}"/>
              </a:ext>
            </a:extLst>
          </p:cNvPr>
          <p:cNvSpPr txBox="1"/>
          <p:nvPr/>
        </p:nvSpPr>
        <p:spPr>
          <a:xfrm>
            <a:off x="8190786" y="5431169"/>
            <a:ext cx="3389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5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45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row: Down 19">
            <a:extLst>
              <a:ext uri="{FF2B5EF4-FFF2-40B4-BE49-F238E27FC236}">
                <a16:creationId xmlns:a16="http://schemas.microsoft.com/office/drawing/2014/main" id="{223B0716-6423-4059-9C0F-EF6A2E5FE665}"/>
              </a:ext>
            </a:extLst>
          </p:cNvPr>
          <p:cNvSpPr/>
          <p:nvPr/>
        </p:nvSpPr>
        <p:spPr>
          <a:xfrm rot="4833959">
            <a:off x="2834393" y="5597835"/>
            <a:ext cx="461840" cy="936393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1D48A1F4-094B-40CB-B993-AC8B69FE98DE}"/>
              </a:ext>
            </a:extLst>
          </p:cNvPr>
          <p:cNvSpPr/>
          <p:nvPr/>
        </p:nvSpPr>
        <p:spPr>
          <a:xfrm rot="17026747">
            <a:off x="8895916" y="5566586"/>
            <a:ext cx="461840" cy="936393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2D2EE80-DF90-4C78-9D4C-52779D4B4026}"/>
              </a:ext>
            </a:extLst>
          </p:cNvPr>
          <p:cNvSpPr/>
          <p:nvPr/>
        </p:nvSpPr>
        <p:spPr>
          <a:xfrm>
            <a:off x="4712440" y="5692738"/>
            <a:ext cx="677834" cy="677834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8393595-DF50-496A-A701-78514C184A41}"/>
              </a:ext>
            </a:extLst>
          </p:cNvPr>
          <p:cNvSpPr txBox="1"/>
          <p:nvPr/>
        </p:nvSpPr>
        <p:spPr>
          <a:xfrm>
            <a:off x="4712440" y="5739267"/>
            <a:ext cx="6778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6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9EF21B-5055-40C7-B27A-7EBDD4A181A2}"/>
              </a:ext>
            </a:extLst>
          </p:cNvPr>
          <p:cNvSpPr txBox="1"/>
          <p:nvPr/>
        </p:nvSpPr>
        <p:spPr>
          <a:xfrm>
            <a:off x="5468150" y="5692738"/>
            <a:ext cx="1795608" cy="57785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Arial" panose="020B0604020202020204" pitchFamily="34" charset="0"/>
              </a:rPr>
              <a:t>Pick one.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658D1AF-A9BD-42A5-ABF2-6800349E8620}"/>
              </a:ext>
            </a:extLst>
          </p:cNvPr>
          <p:cNvSpPr txBox="1">
            <a:spLocks/>
          </p:cNvSpPr>
          <p:nvPr/>
        </p:nvSpPr>
        <p:spPr>
          <a:xfrm>
            <a:off x="586805" y="1670538"/>
            <a:ext cx="5212646" cy="35169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800">
                <a:latin typeface="Arial" panose="020B0604020202020204" pitchFamily="34" charset="0"/>
              </a:rPr>
              <a:t>Dumplings may include </a:t>
            </a:r>
            <a:br>
              <a:rPr lang="en-US" sz="2800">
                <a:latin typeface="Arial" panose="020B0604020202020204" pitchFamily="34" charset="0"/>
              </a:rPr>
            </a:br>
            <a:r>
              <a:rPr lang="en-US" sz="2800">
                <a:latin typeface="Arial" panose="020B0604020202020204" pitchFamily="34" charset="0"/>
              </a:rPr>
              <a:t>any of the following:</a:t>
            </a:r>
            <a:br>
              <a:rPr lang="en-US" sz="2800">
                <a:latin typeface="Arial" panose="020B0604020202020204" pitchFamily="34" charset="0"/>
              </a:rPr>
            </a:br>
            <a:br>
              <a:rPr lang="en-US" sz="2800">
                <a:latin typeface="Arial" panose="020B0604020202020204" pitchFamily="34" charset="0"/>
              </a:rPr>
            </a:br>
            <a:r>
              <a:rPr lang="en-US" sz="2800">
                <a:latin typeface="Arial" panose="020B0604020202020204" pitchFamily="34" charset="0"/>
              </a:rPr>
              <a:t>vegetables, meat, cheese,</a:t>
            </a:r>
            <a:br>
              <a:rPr lang="en-US" sz="2800">
                <a:latin typeface="Arial" panose="020B0604020202020204" pitchFamily="34" charset="0"/>
              </a:rPr>
            </a:br>
            <a:r>
              <a:rPr lang="en-US" sz="2800">
                <a:latin typeface="Arial" panose="020B0604020202020204" pitchFamily="34" charset="0"/>
              </a:rPr>
              <a:t>mushrooms, fruit, spices</a:t>
            </a:r>
            <a:endParaRPr lang="en-US" sz="2800" dirty="0">
              <a:latin typeface="Arial" panose="020B0604020202020204" pitchFamily="34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36F1F691-F71D-4CF4-847E-D6197D0D3912}"/>
              </a:ext>
            </a:extLst>
          </p:cNvPr>
          <p:cNvSpPr txBox="1">
            <a:spLocks/>
          </p:cNvSpPr>
          <p:nvPr/>
        </p:nvSpPr>
        <p:spPr>
          <a:xfrm>
            <a:off x="1986844" y="541866"/>
            <a:ext cx="8218311" cy="6542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KG Blank Space Solid" panose="02000000000000000000" pitchFamily="2" charset="0"/>
              </a:rPr>
              <a:t>FOOD &amp; DRINK -- $200</a:t>
            </a:r>
          </a:p>
        </p:txBody>
      </p:sp>
      <p:pic>
        <p:nvPicPr>
          <p:cNvPr id="27" name="Picture 4">
            <a:extLst>
              <a:ext uri="{FF2B5EF4-FFF2-40B4-BE49-F238E27FC236}">
                <a16:creationId xmlns:a16="http://schemas.microsoft.com/office/drawing/2014/main" id="{859E7790-6AC6-423E-AE9F-FA6F17692B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1" t="9936" r="11077" b="12707"/>
          <a:stretch/>
        </p:blipFill>
        <p:spPr bwMode="auto">
          <a:xfrm>
            <a:off x="6096000" y="1459828"/>
            <a:ext cx="5509195" cy="4074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30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14A1756-33DA-4045-8A29-6D52EFBC39A1}"/>
              </a:ext>
            </a:extLst>
          </p:cNvPr>
          <p:cNvSpPr txBox="1">
            <a:spLocks/>
          </p:cNvSpPr>
          <p:nvPr/>
        </p:nvSpPr>
        <p:spPr>
          <a:xfrm>
            <a:off x="1986845" y="541866"/>
            <a:ext cx="8218311" cy="6542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KG Blank Space Solid" panose="02000000000000000000" pitchFamily="2" charset="0"/>
              </a:rPr>
              <a:t>SYMBOLS &amp; LUCK-- $100</a:t>
            </a:r>
          </a:p>
        </p:txBody>
      </p:sp>
      <p:pic>
        <p:nvPicPr>
          <p:cNvPr id="13" name="Picture 2" descr="Dice, Macro, Game, Games, Roll, Die, Stack, Wooden, 6">
            <a:extLst>
              <a:ext uri="{FF2B5EF4-FFF2-40B4-BE49-F238E27FC236}">
                <a16:creationId xmlns:a16="http://schemas.microsoft.com/office/drawing/2014/main" id="{DF4096E7-1F8F-465B-9F7A-8B4B363006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524"/>
          <a:stretch/>
        </p:blipFill>
        <p:spPr bwMode="auto">
          <a:xfrm>
            <a:off x="648183" y="1471387"/>
            <a:ext cx="3785406" cy="489764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2EDDBAC-BAF2-4024-B980-8AA11E58F5F4}"/>
              </a:ext>
            </a:extLst>
          </p:cNvPr>
          <p:cNvSpPr txBox="1"/>
          <p:nvPr/>
        </p:nvSpPr>
        <p:spPr>
          <a:xfrm>
            <a:off x="8442615" y="5142244"/>
            <a:ext cx="2928713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Arial" panose="020B0604020202020204" pitchFamily="34" charset="0"/>
              </a:rPr>
              <a:t>Click ANSWER.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8CDCC71C-36FA-492C-BE06-F221284D50AE}"/>
              </a:ext>
            </a:extLst>
          </p:cNvPr>
          <p:cNvSpPr/>
          <p:nvPr/>
        </p:nvSpPr>
        <p:spPr>
          <a:xfrm rot="17784609">
            <a:off x="9254871" y="5690354"/>
            <a:ext cx="300341" cy="651180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AE6FE14-0208-4ADD-BE46-7835E9AE3F45}"/>
              </a:ext>
            </a:extLst>
          </p:cNvPr>
          <p:cNvSpPr/>
          <p:nvPr/>
        </p:nvSpPr>
        <p:spPr>
          <a:xfrm>
            <a:off x="8018208" y="5360688"/>
            <a:ext cx="677834" cy="677834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408846-6F59-4189-8D87-16DC3C01A9A3}"/>
              </a:ext>
            </a:extLst>
          </p:cNvPr>
          <p:cNvSpPr txBox="1"/>
          <p:nvPr/>
        </p:nvSpPr>
        <p:spPr>
          <a:xfrm>
            <a:off x="8190786" y="5431169"/>
            <a:ext cx="3389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5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0445D2-B1E6-5110-41C7-DF7924B3CE9B}"/>
              </a:ext>
            </a:extLst>
          </p:cNvPr>
          <p:cNvSpPr txBox="1">
            <a:spLocks/>
          </p:cNvSpPr>
          <p:nvPr/>
        </p:nvSpPr>
        <p:spPr>
          <a:xfrm>
            <a:off x="4676172" y="1471387"/>
            <a:ext cx="7011736" cy="106346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200" dirty="0">
                <a:latin typeface="Arial" panose="020B0604020202020204" pitchFamily="34" charset="0"/>
              </a:rPr>
              <a:t>In some cultures, the number 13 is the unluckiest number. In Chinese culture, the unluckiest number is…</a:t>
            </a:r>
            <a:endParaRPr lang="en-US" sz="2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FD5525-1DEF-573F-7C9D-0348BFAEBE00}"/>
              </a:ext>
            </a:extLst>
          </p:cNvPr>
          <p:cNvSpPr txBox="1">
            <a:spLocks/>
          </p:cNvSpPr>
          <p:nvPr/>
        </p:nvSpPr>
        <p:spPr>
          <a:xfrm>
            <a:off x="6775418" y="2693967"/>
            <a:ext cx="1580446" cy="22891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50000"/>
              </a:lnSpc>
              <a:buAutoNum type="alphaUcPeriod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marL="514350" indent="-514350">
              <a:lnSpc>
                <a:spcPct val="150000"/>
              </a:lnSpc>
              <a:buAutoNum type="alphaUcPeriod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marL="514350" indent="-514350">
              <a:lnSpc>
                <a:spcPct val="150000"/>
              </a:lnSpc>
              <a:buAutoNum type="alphaUcPeriod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  <a:p>
            <a:pPr marL="514350" indent="-514350">
              <a:lnSpc>
                <a:spcPct val="150000"/>
              </a:lnSpc>
              <a:buAutoNum type="alphaUcPeriod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5742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rrow: Down 10">
            <a:extLst>
              <a:ext uri="{FF2B5EF4-FFF2-40B4-BE49-F238E27FC236}">
                <a16:creationId xmlns:a16="http://schemas.microsoft.com/office/drawing/2014/main" id="{CBB7E6D7-1AB4-457B-A99B-F80582290882}"/>
              </a:ext>
            </a:extLst>
          </p:cNvPr>
          <p:cNvSpPr/>
          <p:nvPr/>
        </p:nvSpPr>
        <p:spPr>
          <a:xfrm rot="4833959">
            <a:off x="2834393" y="5597835"/>
            <a:ext cx="461840" cy="936393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E3ECF518-55AC-40D6-9846-63449FF4A77D}"/>
              </a:ext>
            </a:extLst>
          </p:cNvPr>
          <p:cNvSpPr/>
          <p:nvPr/>
        </p:nvSpPr>
        <p:spPr>
          <a:xfrm rot="17026747">
            <a:off x="8895916" y="5566586"/>
            <a:ext cx="461840" cy="936393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CD0107E-7D41-45C6-898A-2EC136A509A4}"/>
              </a:ext>
            </a:extLst>
          </p:cNvPr>
          <p:cNvSpPr/>
          <p:nvPr/>
        </p:nvSpPr>
        <p:spPr>
          <a:xfrm>
            <a:off x="4712440" y="5692738"/>
            <a:ext cx="677834" cy="677834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710FD8-BC54-4054-8648-FF055837126C}"/>
              </a:ext>
            </a:extLst>
          </p:cNvPr>
          <p:cNvSpPr txBox="1"/>
          <p:nvPr/>
        </p:nvSpPr>
        <p:spPr>
          <a:xfrm>
            <a:off x="4712440" y="5739267"/>
            <a:ext cx="6778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6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FE96759-FBFD-491B-BAAD-CA6718ED8944}"/>
              </a:ext>
            </a:extLst>
          </p:cNvPr>
          <p:cNvSpPr txBox="1"/>
          <p:nvPr/>
        </p:nvSpPr>
        <p:spPr>
          <a:xfrm>
            <a:off x="5468150" y="5692738"/>
            <a:ext cx="1795608" cy="57785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atin typeface="Arial" panose="020B0604020202020204" pitchFamily="34" charset="0"/>
              </a:rPr>
              <a:t>Pick one.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B54DFB-53A8-48F4-9715-A051A3081E6A}"/>
              </a:ext>
            </a:extLst>
          </p:cNvPr>
          <p:cNvSpPr txBox="1">
            <a:spLocks/>
          </p:cNvSpPr>
          <p:nvPr/>
        </p:nvSpPr>
        <p:spPr>
          <a:xfrm>
            <a:off x="1986845" y="541866"/>
            <a:ext cx="8218311" cy="6542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C00000"/>
                </a:solidFill>
                <a:latin typeface="KG Blank Space Solid" panose="02000000000000000000" pitchFamily="2" charset="0"/>
              </a:rPr>
              <a:t>SYMBOLS &amp; LUCK-- $100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51CF34-4F5B-BCF8-18EF-870B40E8FA29}"/>
              </a:ext>
            </a:extLst>
          </p:cNvPr>
          <p:cNvSpPr txBox="1">
            <a:spLocks/>
          </p:cNvSpPr>
          <p:nvPr/>
        </p:nvSpPr>
        <p:spPr>
          <a:xfrm>
            <a:off x="492373" y="1539357"/>
            <a:ext cx="5122984" cy="6542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200" b="1">
                <a:latin typeface="Arial" panose="020B0604020202020204" pitchFamily="34" charset="0"/>
              </a:rPr>
              <a:t>B. 4</a:t>
            </a:r>
            <a:endParaRPr lang="en-US" sz="2200" dirty="0"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5947E6-DDCB-150B-4620-EC29E27E81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46" t="7318" r="12981"/>
          <a:stretch/>
        </p:blipFill>
        <p:spPr bwMode="auto">
          <a:xfrm>
            <a:off x="5491064" y="1624573"/>
            <a:ext cx="6260845" cy="360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BDA550-4454-9995-B4B0-8B9BDB4FAD4D}"/>
              </a:ext>
            </a:extLst>
          </p:cNvPr>
          <p:cNvSpPr txBox="1"/>
          <p:nvPr/>
        </p:nvSpPr>
        <p:spPr>
          <a:xfrm>
            <a:off x="668787" y="2425106"/>
            <a:ext cx="4645864" cy="2576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200" dirty="0">
                <a:latin typeface="Arial" panose="020B0604020202020204" pitchFamily="34" charset="0"/>
              </a:rPr>
              <a:t>In China, four is considered unlucky and best avoided. The Chinese word for four is </a:t>
            </a:r>
            <a:r>
              <a:rPr lang="en-US" sz="2200" dirty="0" err="1">
                <a:latin typeface="Arial" panose="020B0604020202020204" pitchFamily="34" charset="0"/>
              </a:rPr>
              <a:t>sì</a:t>
            </a:r>
            <a:r>
              <a:rPr lang="en-US" sz="2200" dirty="0">
                <a:latin typeface="Arial" panose="020B0604020202020204" pitchFamily="34" charset="0"/>
              </a:rPr>
              <a:t> </a:t>
            </a:r>
            <a:r>
              <a:rPr lang="zh-CN" altLang="en-US" sz="2200" dirty="0">
                <a:latin typeface="Arial" panose="020B0604020202020204" pitchFamily="34" charset="0"/>
              </a:rPr>
              <a:t>四</a:t>
            </a:r>
            <a:r>
              <a:rPr lang="en-US" sz="2200" dirty="0">
                <a:latin typeface="Arial" panose="020B0604020202020204" pitchFamily="34" charset="0"/>
              </a:rPr>
              <a:t>, which is similar to the word for dead, </a:t>
            </a:r>
            <a:r>
              <a:rPr lang="en-US" sz="2200" dirty="0" err="1">
                <a:latin typeface="Arial" panose="020B0604020202020204" pitchFamily="34" charset="0"/>
              </a:rPr>
              <a:t>sǐ</a:t>
            </a:r>
            <a:r>
              <a:rPr lang="en-US" sz="2200" dirty="0">
                <a:latin typeface="Arial" panose="020B0604020202020204" pitchFamily="34" charset="0"/>
              </a:rPr>
              <a:t> </a:t>
            </a:r>
            <a:r>
              <a:rPr lang="zh-CN" altLang="en-US" sz="2200" dirty="0">
                <a:latin typeface="Arial" panose="020B0604020202020204" pitchFamily="34" charset="0"/>
              </a:rPr>
              <a:t>死</a:t>
            </a:r>
            <a:r>
              <a:rPr lang="en-US" sz="2200" dirty="0">
                <a:latin typeface="Arial" panose="020B0604020202020204" pitchFamily="34" charset="0"/>
              </a:rPr>
              <a:t>, but pronounced differently.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3736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2_Custom Design">
  <a:themeElements>
    <a:clrScheme name="Jeopardy Game board link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ack to Boar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hare your pla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Generic">
  <a:themeElements>
    <a:clrScheme name="Jeopardy Game board link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lain 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35691</TotalTime>
  <Words>634</Words>
  <Application>Microsoft Office PowerPoint</Application>
  <PresentationFormat>Widescreen</PresentationFormat>
  <Paragraphs>71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Calibri</vt:lpstr>
      <vt:lpstr>Calibri Light</vt:lpstr>
      <vt:lpstr>KG Blank Space Solid</vt:lpstr>
      <vt:lpstr>2_Custom Design</vt:lpstr>
      <vt:lpstr>1_Back to Board</vt:lpstr>
      <vt:lpstr>1_Share your plan</vt:lpstr>
      <vt:lpstr>3_Custom Design</vt:lpstr>
      <vt:lpstr>Generic</vt:lpstr>
      <vt:lpstr>plain 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Collazo</dc:creator>
  <cp:lastModifiedBy>Leigh Collazo</cp:lastModifiedBy>
  <cp:revision>733</cp:revision>
  <dcterms:created xsi:type="dcterms:W3CDTF">2018-11-23T03:52:11Z</dcterms:created>
  <dcterms:modified xsi:type="dcterms:W3CDTF">2022-12-11T17:22:50Z</dcterms:modified>
</cp:coreProperties>
</file>